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6858000" cx="9144000"/>
  <p:notesSz cx="6858000" cy="9144000"/>
  <p:embeddedFontLst>
    <p:embeddedFont>
      <p:font typeface="Proxima Nova"/>
      <p:regular r:id="rId31"/>
      <p:bold r:id="rId32"/>
      <p:italic r:id="rId33"/>
      <p:boldItalic r:id="rId34"/>
    </p:embeddedFont>
    <p:embeddedFont>
      <p:font typeface="Garamond"/>
      <p:regular r:id="rId35"/>
      <p:bold r:id="rId36"/>
      <p:italic r:id="rId37"/>
      <p:boldItalic r:id="rId38"/>
    </p:embeddedFont>
    <p:embeddedFont>
      <p:font typeface="Maven Pro"/>
      <p:regular r:id="rId39"/>
      <p:bold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EB840888-16A6-4B01-8F9D-DA55BAB1086B}">
  <a:tblStyle styleId="{EB840888-16A6-4B01-8F9D-DA55BAB1086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avenPro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roximaNova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roximaNova-italic.fntdata"/><Relationship Id="rId10" Type="http://schemas.openxmlformats.org/officeDocument/2006/relationships/slide" Target="slides/slide5.xml"/><Relationship Id="rId32" Type="http://schemas.openxmlformats.org/officeDocument/2006/relationships/font" Target="fonts/ProximaNova-bold.fntdata"/><Relationship Id="rId13" Type="http://schemas.openxmlformats.org/officeDocument/2006/relationships/slide" Target="slides/slide8.xml"/><Relationship Id="rId35" Type="http://schemas.openxmlformats.org/officeDocument/2006/relationships/font" Target="fonts/Garamond-regular.fntdata"/><Relationship Id="rId12" Type="http://schemas.openxmlformats.org/officeDocument/2006/relationships/slide" Target="slides/slide7.xml"/><Relationship Id="rId34" Type="http://schemas.openxmlformats.org/officeDocument/2006/relationships/font" Target="fonts/ProximaNova-boldItalic.fntdata"/><Relationship Id="rId15" Type="http://schemas.openxmlformats.org/officeDocument/2006/relationships/slide" Target="slides/slide10.xml"/><Relationship Id="rId37" Type="http://schemas.openxmlformats.org/officeDocument/2006/relationships/font" Target="fonts/Garamond-italic.fntdata"/><Relationship Id="rId14" Type="http://schemas.openxmlformats.org/officeDocument/2006/relationships/slide" Target="slides/slide9.xml"/><Relationship Id="rId36" Type="http://schemas.openxmlformats.org/officeDocument/2006/relationships/font" Target="fonts/Garamond-bold.fntdata"/><Relationship Id="rId17" Type="http://schemas.openxmlformats.org/officeDocument/2006/relationships/slide" Target="slides/slide12.xml"/><Relationship Id="rId39" Type="http://schemas.openxmlformats.org/officeDocument/2006/relationships/font" Target="fonts/MavenPro-regular.fntdata"/><Relationship Id="rId16" Type="http://schemas.openxmlformats.org/officeDocument/2006/relationships/slide" Target="slides/slide11.xml"/><Relationship Id="rId38" Type="http://schemas.openxmlformats.org/officeDocument/2006/relationships/font" Target="fonts/Garamond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Shape 17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Shape 20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Shape 21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Shape 23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Shape 240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hape 14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" name="Shape 15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type="title"/>
          </p:nvPr>
        </p:nvSpPr>
        <p:spPr>
          <a:xfrm>
            <a:off x="311700" y="1321967"/>
            <a:ext cx="8520600" cy="25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11700" y="4095067"/>
            <a:ext cx="8520600" cy="12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hape 19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Shape 20"/>
          <p:cNvSpPr txBox="1"/>
          <p:nvPr>
            <p:ph type="title"/>
          </p:nvPr>
        </p:nvSpPr>
        <p:spPr>
          <a:xfrm>
            <a:off x="510450" y="2743200"/>
            <a:ext cx="8123100" cy="1038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Shape 2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90250" y="701800"/>
            <a:ext cx="57975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100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Shape 45"/>
          <p:cNvSpPr txBox="1"/>
          <p:nvPr>
            <p:ph type="title"/>
          </p:nvPr>
        </p:nvSpPr>
        <p:spPr>
          <a:xfrm>
            <a:off x="265500" y="1607767"/>
            <a:ext cx="4045200" cy="2012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Shape 46"/>
          <p:cNvSpPr txBox="1"/>
          <p:nvPr>
            <p:ph idx="1" type="subTitle"/>
          </p:nvPr>
        </p:nvSpPr>
        <p:spPr>
          <a:xfrm>
            <a:off x="265500" y="3692001"/>
            <a:ext cx="4045200" cy="179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5649100"/>
            <a:ext cx="5998800" cy="7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google.co.in/url?sa=i&amp;rct=j&amp;q=&amp;esrc=s&amp;source=images&amp;cd=&amp;cad=rja&amp;uact=8&amp;ved=2ahUKEwjg7sPOn7bZAhUCnJQKHXN_Bs8QjB16BAgAEAU&amp;url=https%3A%2F%2Fwww.flickr.com%2Fphotos%2F28521811%40N04%2F8572012276&amp;psig=AOvVaw0P6e9uqQlOM-f-HnkjNAPJ&amp;ust=1519276349871458" TargetMode="External"/><Relationship Id="rId4" Type="http://schemas.openxmlformats.org/officeDocument/2006/relationships/image" Target="../media/image1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arduino.cc/en/Main/Software" TargetMode="External"/><Relationship Id="rId4" Type="http://schemas.openxmlformats.org/officeDocument/2006/relationships/hyperlink" Target="http://arduino.cc/en/Main/Software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learn.sparkfun.com/tutorials/sik-experiment-guide-for-arduino---v32/introduction-sik-arduino-uno" TargetMode="External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9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techopedia.com/definition/3641/microcontroller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arduino.cc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hyperlink" Target="https://www.google.co.in/url?sa=i&amp;rct=j&amp;q=&amp;esrc=s&amp;source=images&amp;cd=&amp;cad=rja&amp;uact=8&amp;ved=2ahUKEwiAzPSSn7bZAhVHp5QKHZh1BNUQjB16BAgAEAU&amp;url=http%3A%2F%2Fforum.arduino.cc%2Findex.php%3Ftopic%3D146315.0&amp;psig=AOvVaw0hRtMaWnmVqA1O5KBBZnoh&amp;ust=1519275795303367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1680302" y="1661434"/>
            <a:ext cx="57834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Garamond"/>
              <a:buNone/>
            </a:pPr>
            <a:r>
              <a:rPr b="1" i="0" lang="en-US" sz="5400" u="none" cap="none" strike="noStrike">
                <a:solidFill>
                  <a:srgbClr val="980000"/>
                </a:solidFill>
                <a:latin typeface="Garamond"/>
                <a:ea typeface="Garamond"/>
                <a:cs typeface="Garamond"/>
                <a:sym typeface="Garamond"/>
              </a:rPr>
              <a:t>Introduction to Arduino Microcontrollers</a:t>
            </a:r>
            <a:endParaRPr>
              <a:solidFill>
                <a:srgbClr val="980000"/>
              </a:solidFill>
            </a:endParaRPr>
          </a:p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1680302" y="4142133"/>
            <a:ext cx="5783400" cy="12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/>
        </p:nvSpPr>
        <p:spPr>
          <a:xfrm>
            <a:off x="413275" y="335075"/>
            <a:ext cx="84330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Architecture &amp; Pinout of Arduino Pro Mini: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Source</a:t>
            </a:r>
            <a:endParaRPr sz="11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pic>
        <p:nvPicPr>
          <p:cNvPr descr="Image result for arduino pro mini pinout"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47075"/>
            <a:ext cx="9144000" cy="561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67025" y="312750"/>
            <a:ext cx="9024900" cy="10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 to Arduino IDE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(Integrated Development Environment)</a:t>
            </a:r>
            <a:r>
              <a:rPr lang="en-US"/>
              <a:t>:</a:t>
            </a:r>
            <a:endParaRPr/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AutoNum type="arabicPeriod"/>
            </a:pP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Arduino microcontrollers are programmed using the Arduino IDE 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AutoNum type="arabicPeriod"/>
            </a:pP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 be downloaded for free from </a:t>
            </a:r>
            <a:r>
              <a:rPr lang="en-US" sz="2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here.</a:t>
            </a:r>
            <a:endParaRPr sz="2100" u="sng">
              <a:solidFill>
                <a:srgbClr val="000000"/>
              </a:solidFill>
              <a:latin typeface="Arial"/>
              <a:ea typeface="Arial"/>
              <a:cs typeface="Arial"/>
              <a:sym typeface="Arial"/>
              <a:hlinkClick r:id="rId4"/>
            </a:endParaRPr>
          </a:p>
          <a:p>
            <a:pPr indent="-3619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AutoNum type="arabicPeriod"/>
            </a:pP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Arduino programs, called “sketches”, are written in a programming language similar to C and C++.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AutoNum type="arabicPeriod"/>
            </a:pP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Every sketch must have a </a:t>
            </a:r>
            <a:r>
              <a:rPr lang="en-US" sz="21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setup()</a:t>
            </a: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function (executed just once) followed by a </a:t>
            </a:r>
            <a:r>
              <a:rPr lang="en-US" sz="21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loop()</a:t>
            </a: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function (potentially executed inf times);  add “comments(//)” to code to make it easier to read.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AutoNum type="arabicPeriod"/>
            </a:pP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Many sensors and other hardware devices come with prewritten softwares called libraries or binaries, like lcd.h, math.h etc.</a:t>
            </a:r>
            <a:endParaRPr sz="21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Parts of IDE in Main Screen: </a:t>
            </a:r>
            <a:r>
              <a:rPr lang="en-US" sz="1200" u="sng">
                <a:solidFill>
                  <a:schemeClr val="hlink"/>
                </a:solidFill>
                <a:hlinkClick r:id="rId3"/>
              </a:rPr>
              <a:t>Source</a:t>
            </a:r>
            <a:endParaRPr sz="1200"/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5696375" y="1871700"/>
            <a:ext cx="3447600" cy="41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Verify or Compile.</a:t>
            </a:r>
            <a:endParaRPr sz="20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Upload to Board.</a:t>
            </a:r>
            <a:endParaRPr sz="20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New Sketch.</a:t>
            </a:r>
            <a:endParaRPr sz="20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Open file.</a:t>
            </a:r>
            <a:endParaRPr sz="20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Save sketch.</a:t>
            </a:r>
            <a:endParaRPr sz="20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Serial Monitor.</a:t>
            </a:r>
            <a:endParaRPr sz="20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Sketch Name.</a:t>
            </a:r>
            <a:endParaRPr sz="20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Code Area.</a:t>
            </a:r>
            <a:endParaRPr sz="20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Message Area.</a:t>
            </a:r>
            <a:endParaRPr sz="20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Text Console.</a:t>
            </a:r>
            <a:endParaRPr sz="20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Board and Serial Port.</a:t>
            </a:r>
            <a:endParaRPr sz="2000"/>
          </a:p>
        </p:txBody>
      </p:sp>
      <p:pic>
        <p:nvPicPr>
          <p:cNvPr id="141" name="Shape 141"/>
          <p:cNvPicPr preferRelativeResize="0"/>
          <p:nvPr/>
        </p:nvPicPr>
        <p:blipFill rotWithShape="1">
          <a:blip r:embed="rId4">
            <a:alphaModFix/>
          </a:blip>
          <a:srcRect b="1681" l="1882" r="2083" t="0"/>
          <a:stretch/>
        </p:blipFill>
        <p:spPr>
          <a:xfrm>
            <a:off x="0" y="1625975"/>
            <a:ext cx="5696375" cy="523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Description of IDE shown in the previous slide:</a:t>
            </a:r>
            <a:endParaRPr/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b="1"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Verify:</a:t>
            </a:r>
            <a:r>
              <a:rPr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Compiles and approves your code. It will catch errors in syntax (like missing semi-colons or parenthesis).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b="1"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Upload:</a:t>
            </a:r>
            <a:r>
              <a:rPr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Sends your code to the RedBoard. When you click it, you should see the lights on your board blink rapidly.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b="1"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New:</a:t>
            </a:r>
            <a:r>
              <a:rPr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This buttons opens up a new code window tab.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b="1"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Open:</a:t>
            </a:r>
            <a:r>
              <a:rPr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This button will let you open up an existing sketch.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b="1"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Save:</a:t>
            </a:r>
            <a:r>
              <a:rPr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This saves the currently active sketch.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b="1"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Serial Monitor:</a:t>
            </a:r>
            <a:r>
              <a:rPr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This will open a window that displays any serial information your RedBoard is transmitting. It is very useful for debugging.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b="1"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Sketch Name:</a:t>
            </a:r>
            <a:r>
              <a:rPr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This shows the name of the sketch you are currently working on.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b="1"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Code Area:</a:t>
            </a:r>
            <a:r>
              <a:rPr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This is the area where you compose the code for your sketch.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b="1"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Message Area:</a:t>
            </a:r>
            <a:r>
              <a:rPr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This is where the IDE tells you if there were any errors in your code.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b="1"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Text Console:</a:t>
            </a:r>
            <a:r>
              <a:rPr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The text console shows complete error messages. When debugging, the text console is very useful.</a:t>
            </a:r>
            <a:endParaRPr sz="16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Arial"/>
              <a:buAutoNum type="arabicPeriod"/>
            </a:pPr>
            <a:r>
              <a:rPr b="1"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Board and Serial Port:</a:t>
            </a:r>
            <a:r>
              <a:rPr lang="en-US" sz="1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Shows you what board and the serial port selections</a:t>
            </a:r>
            <a:endParaRPr sz="1600"/>
          </a:p>
          <a:p>
            <a:pPr indent="0" lvl="0" marL="0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Arduino Program Development</a:t>
            </a:r>
            <a:endParaRPr/>
          </a:p>
        </p:txBody>
      </p:sp>
      <p:sp>
        <p:nvSpPr>
          <p:cNvPr id="154" name="Shape 154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Based on C++ without 80% of the instructions.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 handful of new commands.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Programs are called 'sketches'.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Sketches need two functions: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void setup( )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void loop( )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setup( ) runs first and once.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loop( ) runs over and over, until power is lost or a new sketch is loaded.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Arduino C</a:t>
            </a:r>
            <a:endParaRPr/>
          </a:p>
        </p:txBody>
      </p:sp>
      <p:sp>
        <p:nvSpPr>
          <p:cNvPr id="160" name="Shape 160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Arduino sketches are centered around the pins from pin</a:t>
            </a:r>
            <a:r>
              <a:rPr lang="en-US" sz="32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out</a:t>
            </a: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on an Arduino board.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Arduino sketches always loop.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void loop( ) {} is equivalent to while(1) { }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The pins can be thought of as global variables.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Arduino C Specific Functions</a:t>
            </a:r>
            <a:endParaRPr/>
          </a:p>
        </p:txBody>
      </p:sp>
      <p:sp>
        <p:nvSpPr>
          <p:cNvPr id="166" name="Shape 166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pinMode(</a:t>
            </a:r>
            <a:r>
              <a:rPr b="0" i="1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pin</a:t>
            </a: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, </a:t>
            </a:r>
            <a:r>
              <a:rPr b="0" i="1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mode</a:t>
            </a: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)</a:t>
            </a:r>
            <a:endParaRPr/>
          </a:p>
          <a:p>
            <a:pPr indent="-228600" lvl="2" marL="11430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680"/>
              <a:buFont typeface="Noto Sans Symbols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Designates the specified pin for input or output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digitalWrite(</a:t>
            </a:r>
            <a:r>
              <a:rPr b="0" i="1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pin</a:t>
            </a: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,</a:t>
            </a:r>
            <a:r>
              <a:rPr b="0" i="1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value</a:t>
            </a: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)</a:t>
            </a:r>
            <a:endParaRPr/>
          </a:p>
          <a:p>
            <a:pPr indent="-228600" lvl="2" marL="11430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680"/>
              <a:buFont typeface="Noto Sans Symbols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Sends a voltage level to the designated pin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digitalRead(</a:t>
            </a:r>
            <a:r>
              <a:rPr b="0" i="1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pin</a:t>
            </a: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)</a:t>
            </a:r>
            <a:endParaRPr/>
          </a:p>
          <a:p>
            <a:pPr indent="-228600" lvl="2" marL="11430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680"/>
              <a:buFont typeface="Noto Sans Symbols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Reads the current voltage level from the designated pin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analog versions of above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analogRead's range is 0 to 1023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serial commands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print, println, write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Compiler Features</a:t>
            </a:r>
            <a:endParaRPr/>
          </a:p>
        </p:txBody>
      </p:sp>
      <p:sp>
        <p:nvSpPr>
          <p:cNvPr id="172" name="Shape 172"/>
          <p:cNvSpPr txBox="1"/>
          <p:nvPr>
            <p:ph idx="4294967295" type="body"/>
          </p:nvPr>
        </p:nvSpPr>
        <p:spPr>
          <a:xfrm>
            <a:off x="457200" y="1600200"/>
            <a:ext cx="4038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Numerous sample sketches are included in the compiler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Located under File, Examples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Once a sketch is written, it is uploaded by clicking on File, Upload, or by pressing &lt;Ctrl&gt; U</a:t>
            </a:r>
            <a:endParaRPr/>
          </a:p>
        </p:txBody>
      </p:sp>
      <p:pic>
        <p:nvPicPr>
          <p:cNvPr id="173" name="Shape 1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8200" y="1600200"/>
            <a:ext cx="4197350" cy="502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duino Closeup" id="178" name="Shape 1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9980" y="3338525"/>
            <a:ext cx="4504020" cy="3519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Blink Sketch</a:t>
            </a:r>
            <a:endParaRPr/>
          </a:p>
        </p:txBody>
      </p:sp>
      <p:sp>
        <p:nvSpPr>
          <p:cNvPr id="180" name="Shape 180"/>
          <p:cNvSpPr txBox="1"/>
          <p:nvPr>
            <p:ph idx="4294967295" type="body"/>
          </p:nvPr>
        </p:nvSpPr>
        <p:spPr>
          <a:xfrm>
            <a:off x="457200" y="1417625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None/>
            </a:pPr>
            <a:r>
              <a:rPr b="0" i="0" lang="en-US" sz="24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void setup( ) </a:t>
            </a:r>
            <a:endParaRPr b="0" i="0" sz="2400" u="none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None/>
            </a:pPr>
            <a:r>
              <a:rPr b="0" i="0" lang="en-US" sz="24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{</a:t>
            </a:r>
            <a:endParaRPr sz="2400"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None/>
            </a:pPr>
            <a:r>
              <a:rPr b="0" i="0" lang="en-US" sz="24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 pinMode(13, OUTPUT);</a:t>
            </a:r>
            <a:endParaRPr sz="2400"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None/>
            </a:pPr>
            <a:r>
              <a:rPr b="0" i="0" lang="en-US" sz="24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}</a:t>
            </a:r>
            <a:endParaRPr sz="2400"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None/>
            </a:pPr>
            <a:r>
              <a:rPr b="0" i="0" lang="en-US" sz="24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void loop( ) </a:t>
            </a:r>
            <a:endParaRPr b="0" i="0" sz="2400" u="none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None/>
            </a:pPr>
            <a:r>
              <a:rPr b="0" i="0" lang="en-US" sz="24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{</a:t>
            </a:r>
            <a:endParaRPr sz="2400"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None/>
            </a:pPr>
            <a:r>
              <a:rPr b="0" i="0" lang="en-US" sz="24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 digitalWrite(13, HIGH);</a:t>
            </a:r>
            <a:endParaRPr sz="2400"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None/>
            </a:pPr>
            <a:r>
              <a:rPr b="0" i="0" lang="en-US" sz="24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 delay(1000);</a:t>
            </a:r>
            <a:endParaRPr sz="2400"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None/>
            </a:pPr>
            <a:r>
              <a:rPr b="0" i="0" lang="en-US" sz="24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 digitalWrite(13, LOW);</a:t>
            </a:r>
            <a:endParaRPr sz="2400"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None/>
            </a:pPr>
            <a:r>
              <a:rPr b="0" i="0" lang="en-US" sz="24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 delay(1000);</a:t>
            </a:r>
            <a:endParaRPr sz="2400"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None/>
            </a:pPr>
            <a:r>
              <a:rPr b="0" i="0" lang="en-US" sz="24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}</a:t>
            </a:r>
            <a:endParaRPr sz="2400"/>
          </a:p>
        </p:txBody>
      </p:sp>
      <p:cxnSp>
        <p:nvCxnSpPr>
          <p:cNvPr id="181" name="Shape 181"/>
          <p:cNvCxnSpPr/>
          <p:nvPr/>
        </p:nvCxnSpPr>
        <p:spPr>
          <a:xfrm flipH="1">
            <a:off x="6772616" y="3167626"/>
            <a:ext cx="609600" cy="533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82" name="Shape 182"/>
          <p:cNvCxnSpPr/>
          <p:nvPr/>
        </p:nvCxnSpPr>
        <p:spPr>
          <a:xfrm>
            <a:off x="6060506" y="3061144"/>
            <a:ext cx="533400" cy="609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83" name="Shape 183"/>
          <p:cNvSpPr txBox="1"/>
          <p:nvPr/>
        </p:nvSpPr>
        <p:spPr>
          <a:xfrm>
            <a:off x="5181600" y="2364175"/>
            <a:ext cx="18447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Connected to one end of the circuit</a:t>
            </a:r>
            <a:endParaRPr/>
          </a:p>
        </p:txBody>
      </p:sp>
      <p:sp>
        <p:nvSpPr>
          <p:cNvPr id="184" name="Shape 184"/>
          <p:cNvSpPr txBox="1"/>
          <p:nvPr/>
        </p:nvSpPr>
        <p:spPr>
          <a:xfrm>
            <a:off x="7151631" y="2381301"/>
            <a:ext cx="19812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Connected to other end of the circuit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Inputs</a:t>
            </a:r>
            <a:endParaRPr/>
          </a:p>
        </p:txBody>
      </p:sp>
      <p:sp>
        <p:nvSpPr>
          <p:cNvPr id="190" name="Shape 190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Digital inputs will come to the Arduino as either on or off (HIGH or LOW, respectively).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HIGH is 5VDC.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LOW is 0VDC.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Analog inputs will come to the Arduino as a range of numbers, based upon the electrical characteristics of the circuit.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0 to 1023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.0049 V per digit (4.9 mV)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Read time is 100 microseconds (10,000 a second)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idx="4294967295" type="title"/>
          </p:nvPr>
        </p:nvSpPr>
        <p:spPr>
          <a:xfrm>
            <a:off x="457200" y="1984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Overview</a:t>
            </a:r>
            <a:endParaRPr/>
          </a:p>
        </p:txBody>
      </p:sp>
      <p:sp>
        <p:nvSpPr>
          <p:cNvPr id="70" name="Shape 70"/>
          <p:cNvSpPr txBox="1"/>
          <p:nvPr>
            <p:ph idx="4294967295" type="body"/>
          </p:nvPr>
        </p:nvSpPr>
        <p:spPr>
          <a:xfrm>
            <a:off x="457200" y="2680650"/>
            <a:ext cx="8229600" cy="4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Background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Microcontroller defined/Why Arduinos ?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Types of Arduino microcontrollers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What To Get (Hardware and Software)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Arduino C (Embedded C)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Electronic Circuits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Analog Input</a:t>
            </a:r>
            <a:endParaRPr/>
          </a:p>
        </p:txBody>
      </p:sp>
      <p:sp>
        <p:nvSpPr>
          <p:cNvPr id="196" name="Shape 196"/>
          <p:cNvSpPr txBox="1"/>
          <p:nvPr>
            <p:ph idx="4294967295" type="body"/>
          </p:nvPr>
        </p:nvSpPr>
        <p:spPr>
          <a:xfrm>
            <a:off x="457200" y="1600200"/>
            <a:ext cx="5257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 potentiometer (variable resistor) is connected to analog pin 0 to an Arduino.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Values presented to pin 0 will vary depending upon the resistance of the potentiometer.</a:t>
            </a:r>
            <a:endParaRPr/>
          </a:p>
        </p:txBody>
      </p:sp>
      <p:pic>
        <p:nvPicPr>
          <p:cNvPr descr="Potentiometer Circuit" id="197" name="Shape 1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21300" y="2187575"/>
            <a:ext cx="3822700" cy="467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Analog Input-Application</a:t>
            </a:r>
            <a:endParaRPr/>
          </a:p>
        </p:txBody>
      </p:sp>
      <p:sp>
        <p:nvSpPr>
          <p:cNvPr id="203" name="Shape 203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The variable resistor can be replaced with a sensor.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For example, a photo resistor.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Depending upon the light level at the photo resistor:</a:t>
            </a:r>
            <a:endParaRPr/>
          </a:p>
          <a:p>
            <a:pPr indent="-228600" lvl="2" marL="11430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68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Turn on a light</a:t>
            </a:r>
            <a:endParaRPr/>
          </a:p>
          <a:p>
            <a:pPr indent="-228600" lvl="2" marL="11430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68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Increase or decrease the brightness of an LED (or an LED array)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Most sensors are simply variable resistors, but vary their resistance based on some physical characteristic.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Sensors</a:t>
            </a:r>
            <a:endParaRPr/>
          </a:p>
        </p:txBody>
      </p:sp>
      <p:sp>
        <p:nvSpPr>
          <p:cNvPr id="209" name="Shape 209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Sensors can be both binary or a range.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Usually, sensors that measure a range of values vary their resistance to reflect their detection.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Arduinos can only sense voltages, not resistances.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Sensors that only vary their resistances require a circuit called a voltage divider to provide the Arduino a voltage.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 Sensors" id="214" name="Shape 2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200" y="3048000"/>
            <a:ext cx="1335087" cy="1335087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Common Sensors</a:t>
            </a:r>
            <a:endParaRPr/>
          </a:p>
        </p:txBody>
      </p:sp>
      <p:sp>
        <p:nvSpPr>
          <p:cNvPr id="216" name="Shape 216"/>
          <p:cNvSpPr txBox="1"/>
          <p:nvPr>
            <p:ph idx="4294967295" type="body"/>
          </p:nvPr>
        </p:nvSpPr>
        <p:spPr>
          <a:xfrm>
            <a:off x="457200" y="1600200"/>
            <a:ext cx="4038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Dials on a radio are simply potentiometers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Temperature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Light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Angle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Switches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68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did the user throw a switch or push a button?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Accelerometer (measures motion and tilt)</a:t>
            </a:r>
            <a:endParaRPr/>
          </a:p>
          <a:p>
            <a:pPr indent="-21844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None/>
            </a:pPr>
            <a:r>
              <a:t/>
            </a:r>
            <a:endParaRPr b="0" i="0" sz="2800" u="none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17" name="Shape 217"/>
          <p:cNvSpPr txBox="1"/>
          <p:nvPr>
            <p:ph idx="4294967295" type="body"/>
          </p:nvPr>
        </p:nvSpPr>
        <p:spPr>
          <a:xfrm>
            <a:off x="4648200" y="1600200"/>
            <a:ext cx="4038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Infrared sensor &amp; light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Hall effect sensor and magnet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Ball tilt sensor (for measuring orientation)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Force</a:t>
            </a:r>
            <a:endParaRPr/>
          </a:p>
          <a:p>
            <a:pPr indent="-218440" lvl="0" marL="3429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None/>
            </a:pPr>
            <a:r>
              <a:t/>
            </a:r>
            <a:endParaRPr b="0" i="0" sz="2800" u="none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8305800" y="1905000"/>
            <a:ext cx="1524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219" name="Shape 219"/>
          <p:cNvCxnSpPr/>
          <p:nvPr/>
        </p:nvCxnSpPr>
        <p:spPr>
          <a:xfrm>
            <a:off x="7391400" y="2590800"/>
            <a:ext cx="685800" cy="152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220" name="Shape 220"/>
          <p:cNvCxnSpPr/>
          <p:nvPr/>
        </p:nvCxnSpPr>
        <p:spPr>
          <a:xfrm>
            <a:off x="7848600" y="3886200"/>
            <a:ext cx="533400" cy="762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221" name="Shape 221"/>
          <p:cNvCxnSpPr/>
          <p:nvPr/>
        </p:nvCxnSpPr>
        <p:spPr>
          <a:xfrm>
            <a:off x="3048000" y="5867400"/>
            <a:ext cx="152400" cy="152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222" name="Shape 222"/>
          <p:cNvCxnSpPr/>
          <p:nvPr/>
        </p:nvCxnSpPr>
        <p:spPr>
          <a:xfrm flipH="1">
            <a:off x="5562600" y="4343400"/>
            <a:ext cx="381000" cy="381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223" name="Shape 223"/>
          <p:cNvCxnSpPr/>
          <p:nvPr/>
        </p:nvCxnSpPr>
        <p:spPr>
          <a:xfrm>
            <a:off x="2819400" y="2819400"/>
            <a:ext cx="304800" cy="609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224" name="Shape 224"/>
          <p:cNvCxnSpPr/>
          <p:nvPr/>
        </p:nvCxnSpPr>
        <p:spPr>
          <a:xfrm>
            <a:off x="1828800" y="3886200"/>
            <a:ext cx="1066800" cy="152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pic>
        <p:nvPicPr>
          <p:cNvPr descr="CdS Cell" id="225" name="Shape 2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2971800"/>
            <a:ext cx="838200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ccelerometer" id="226" name="Shape 2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24200" y="5624512"/>
            <a:ext cx="1600200" cy="12334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R Light and Sensor" id="227" name="Shape 2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458200" y="167640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all Effect Sensor" id="228" name="Shape 2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48600" y="2362200"/>
            <a:ext cx="838200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ll Tilt Sensor" id="229" name="Shape 22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200900" y="3886200"/>
            <a:ext cx="1943100" cy="14938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ce Sensor" id="230" name="Shape 23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343400" y="4114800"/>
            <a:ext cx="2286000" cy="1560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lang="en-US" sz="44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Alternatives </a:t>
            </a: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to the Arduino</a:t>
            </a:r>
            <a:endParaRPr/>
          </a:p>
        </p:txBody>
      </p:sp>
      <p:sp>
        <p:nvSpPr>
          <p:cNvPr id="236" name="Shape 236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PIC controller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Microcontroller programmed with C or assembler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Alternatives to the Arduino line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Pinguino – PIC controller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MSP430 – Texas Instruments; $4.30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Others: customs, Teensy, etc.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Netduino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240"/>
              <a:buFont typeface="Noto Sans Symbols"/>
              <a:buChar char="■"/>
            </a:pPr>
            <a:r>
              <a:rPr b="0" i="0" lang="en-US" sz="3200" u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Computers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Raspberry Pi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1960"/>
              <a:buFont typeface="Noto Sans Symbols"/>
              <a:buChar char="■"/>
            </a:pPr>
            <a:r>
              <a:rPr b="0" i="0" lang="en-US" sz="28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BeagleBones – TI; has computer and controller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</a:t>
            </a:r>
            <a:endParaRPr/>
          </a:p>
        </p:txBody>
      </p:sp>
      <p:sp>
        <p:nvSpPr>
          <p:cNvPr id="243" name="Shape 243"/>
          <p:cNvSpPr txBox="1"/>
          <p:nvPr>
            <p:ph idx="1" type="subTitle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idx="4294967295" type="title"/>
          </p:nvPr>
        </p:nvSpPr>
        <p:spPr>
          <a:xfrm>
            <a:off x="234550" y="274625"/>
            <a:ext cx="88461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Microcontrollers – One Definition</a:t>
            </a:r>
            <a:endParaRPr/>
          </a:p>
        </p:txBody>
      </p:sp>
      <p:sp>
        <p:nvSpPr>
          <p:cNvPr id="76" name="Shape 76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0360" lvl="0" marL="342900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00"/>
              <a:buFont typeface="Noto Sans Symbols"/>
              <a:buChar char="■"/>
            </a:pPr>
            <a:r>
              <a:rPr lang="en-US" sz="22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A microcontroller is a computer present in a single integrated circuit which is dedicated to perform one task and execute one specific application.</a:t>
            </a:r>
            <a:endParaRPr sz="22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0360" lvl="0" marL="342900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200"/>
              <a:buFont typeface="Noto Sans Symbols"/>
              <a:buChar char="■"/>
            </a:pPr>
            <a:r>
              <a:rPr lang="en-US" sz="22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It contains memory, programmable input/output peripherals as well a processor. Microcontrollers are mostly designed for embedded applications and are heavily used in automatically controlled electronic devices such as cellphones, cameras, microwave ovens, washing machines, etc.</a:t>
            </a:r>
            <a:endParaRPr sz="22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Source of information</a:t>
            </a:r>
            <a:endParaRPr sz="12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Arduino – Official Definition</a:t>
            </a:r>
            <a:endParaRPr/>
          </a:p>
        </p:txBody>
      </p:sp>
      <p:sp>
        <p:nvSpPr>
          <p:cNvPr id="82" name="Shape 82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Taken from the official web site</a:t>
            </a:r>
            <a:r>
              <a:rPr lang="en-US" sz="3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b="0" i="0" lang="en-US" sz="3000" u="sng" cap="none" strike="noStrike">
                <a:solidFill>
                  <a:schemeClr val="hlink"/>
                </a:solidFill>
                <a:latin typeface="Garamond"/>
                <a:ea typeface="Garamond"/>
                <a:cs typeface="Garamond"/>
                <a:sym typeface="Garamond"/>
                <a:hlinkClick r:id="rId3"/>
              </a:rPr>
              <a:t>http://www.arduino.cc</a:t>
            </a:r>
            <a:r>
              <a:rPr lang="en-US" sz="3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Arduino is an open-source electronics prototyping platform based on flexible, easy-to-use hardware and software. It's intended for artists, designers, hobbyists, and anyone interested in creating interactive objects or environments.</a:t>
            </a:r>
            <a:endParaRPr sz="3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lang="en-US" sz="44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Advantages of</a:t>
            </a: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 Arduino over traditional M.C.</a:t>
            </a:r>
            <a:endParaRPr/>
          </a:p>
        </p:txBody>
      </p:sp>
      <p:sp>
        <p:nvSpPr>
          <p:cNvPr id="88" name="Shape 88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 result for microcontroller vs arduino" id="89" name="Shape 89"/>
          <p:cNvPicPr preferRelativeResize="0"/>
          <p:nvPr/>
        </p:nvPicPr>
        <p:blipFill rotWithShape="1">
          <a:blip r:embed="rId3">
            <a:alphaModFix/>
          </a:blip>
          <a:srcRect b="0" l="0" r="0" t="7381"/>
          <a:stretch/>
        </p:blipFill>
        <p:spPr>
          <a:xfrm>
            <a:off x="457200" y="1600200"/>
            <a:ext cx="8229600" cy="515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Types of Arduino:</a:t>
            </a:r>
            <a:endParaRPr/>
          </a:p>
        </p:txBody>
      </p:sp>
      <p:sp>
        <p:nvSpPr>
          <p:cNvPr id="95" name="Shape 95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306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Many different versions have different utility en</a:t>
            </a:r>
            <a:r>
              <a:rPr lang="en-US" sz="24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vironment which varies:</a:t>
            </a:r>
            <a:endParaRPr sz="2400"/>
          </a:p>
          <a:p>
            <a:pPr indent="-31369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Number of input/output channels</a:t>
            </a:r>
            <a:endParaRPr sz="2400"/>
          </a:p>
          <a:p>
            <a:pPr indent="-31369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Form factor</a:t>
            </a:r>
            <a:endParaRPr sz="2400"/>
          </a:p>
          <a:p>
            <a:pPr indent="-313690" lvl="1" marL="74295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Processor</a:t>
            </a:r>
            <a:endParaRPr sz="2400"/>
          </a:p>
          <a:p>
            <a:pPr indent="-35306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Leonardo</a:t>
            </a:r>
            <a:endParaRPr sz="2400"/>
          </a:p>
          <a:p>
            <a:pPr indent="-35306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Due</a:t>
            </a:r>
            <a:endParaRPr sz="2400"/>
          </a:p>
          <a:p>
            <a:pPr indent="-35306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Micro</a:t>
            </a:r>
            <a:endParaRPr sz="2400"/>
          </a:p>
          <a:p>
            <a:pPr indent="-35306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LilyPad</a:t>
            </a:r>
            <a:endParaRPr sz="2400"/>
          </a:p>
          <a:p>
            <a:pPr indent="-35306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Esplora</a:t>
            </a:r>
            <a:endParaRPr sz="2400"/>
          </a:p>
          <a:p>
            <a:pPr indent="-353060" lvl="0" marL="342900" marR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Noto Sans Symbols"/>
              <a:buChar char="■"/>
            </a:pPr>
            <a:r>
              <a:rPr b="0" i="0" lang="en-US" sz="24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Uno</a:t>
            </a:r>
            <a:endParaRPr sz="2400"/>
          </a:p>
        </p:txBody>
      </p:sp>
      <p:pic>
        <p:nvPicPr>
          <p:cNvPr descr="Arduinos" id="96" name="Shape 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60687" y="3124200"/>
            <a:ext cx="6183312" cy="33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" name="Shape 102"/>
          <p:cNvGraphicFramePr/>
          <p:nvPr/>
        </p:nvGraphicFramePr>
        <p:xfrm>
          <a:off x="152419" y="1271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{EB840888-16A6-4B01-8F9D-DA55BAB1086B}</a:tableStyleId>
              </a:tblPr>
              <a:tblGrid>
                <a:gridCol w="1515375"/>
                <a:gridCol w="1839300"/>
                <a:gridCol w="1962150"/>
                <a:gridCol w="1403675"/>
                <a:gridCol w="2140875"/>
              </a:tblGrid>
              <a:tr h="100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Arduino Board</a:t>
                      </a:r>
                      <a:endParaRPr b="1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Processor</a:t>
                      </a:r>
                      <a:endParaRPr b="1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Memory</a:t>
                      </a:r>
                      <a:endParaRPr b="1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Digital I/O</a:t>
                      </a:r>
                      <a:endParaRPr b="1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Analogue I/O</a:t>
                      </a:r>
                      <a:endParaRPr b="1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68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Arduino Uno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16Mhz ATmega328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2KB SRAM, 32KB flash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14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6 input, 0 output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24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Arduino Due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84MHz AT91SAM3X8E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96KB SRAM, 512KB flash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54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12 input, 2 output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24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Arduino Mega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16MHz ATmega2560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8KB SRAM, 256KB flash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54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16 input, 0 output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24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Arduino Leonardo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16MHz ATmega32u4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2.5KB SRAM, 32KB flash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12 input, 0 output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24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Arduino Pro Mini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16Mhz ATmega328p SMD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2KB SRAM, 32KB flash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14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33333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6 input, 0 output</a:t>
                      </a:r>
                      <a:endParaRPr sz="1200">
                        <a:solidFill>
                          <a:srgbClr val="33333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3" name="Shape 103"/>
          <p:cNvSpPr txBox="1"/>
          <p:nvPr/>
        </p:nvSpPr>
        <p:spPr>
          <a:xfrm>
            <a:off x="304800" y="304800"/>
            <a:ext cx="1002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b="1" sz="1650">
              <a:solidFill>
                <a:srgbClr val="333333"/>
              </a:solidFill>
            </a:endParaRPr>
          </a:p>
        </p:txBody>
      </p:sp>
      <p:sp>
        <p:nvSpPr>
          <p:cNvPr id="104" name="Shape 104"/>
          <p:cNvSpPr txBox="1"/>
          <p:nvPr/>
        </p:nvSpPr>
        <p:spPr>
          <a:xfrm>
            <a:off x="152350" y="335075"/>
            <a:ext cx="8861400" cy="14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Different Types of Arduinos:</a:t>
            </a:r>
            <a:endParaRPr b="1" sz="3000"/>
          </a:p>
        </p:txBody>
      </p:sp>
      <p:cxnSp>
        <p:nvCxnSpPr>
          <p:cNvPr id="105" name="Shape 105"/>
          <p:cNvCxnSpPr/>
          <p:nvPr/>
        </p:nvCxnSpPr>
        <p:spPr>
          <a:xfrm flipH="1" rot="10800000">
            <a:off x="145150" y="1284425"/>
            <a:ext cx="8868600" cy="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Shape 106"/>
          <p:cNvCxnSpPr/>
          <p:nvPr/>
        </p:nvCxnSpPr>
        <p:spPr>
          <a:xfrm flipH="1">
            <a:off x="145150" y="1295525"/>
            <a:ext cx="7200" cy="535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idx="4294967295"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lang="en-US" sz="25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Our Need and Selection:</a:t>
            </a:r>
            <a:endParaRPr sz="2500"/>
          </a:p>
        </p:txBody>
      </p:sp>
      <p:sp>
        <p:nvSpPr>
          <p:cNvPr id="112" name="Shape 112"/>
          <p:cNvSpPr txBox="1"/>
          <p:nvPr>
            <p:ph idx="4294967295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Garamond"/>
              <a:buNone/>
            </a:pPr>
            <a:r>
              <a:rPr b="1" lang="en-US" sz="30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We are selecting Arduino Uno for prototyping</a:t>
            </a:r>
            <a:endParaRPr b="1" sz="300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And Arduino Pro Mini for Final presentation</a:t>
            </a:r>
            <a:endParaRPr b="1" sz="300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19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aramond"/>
              <a:buAutoNum type="arabicPeriod"/>
            </a:pPr>
            <a:r>
              <a:rPr lang="en-US" sz="30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We need roughly 5 Inputs and 3 Outputs.</a:t>
            </a:r>
            <a:endParaRPr sz="300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19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aramond"/>
              <a:buAutoNum type="arabicPeriod"/>
            </a:pPr>
            <a:r>
              <a:rPr lang="en-US" sz="30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For our need and computational needs Arduino UNO with 16MHz clock frequency and 32KB of flash + EEPROM is sufficient.</a:t>
            </a:r>
            <a:endParaRPr sz="300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419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aramond"/>
              <a:buAutoNum type="arabicPeriod"/>
            </a:pPr>
            <a:r>
              <a:rPr lang="en-US" sz="30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We will use UNO for testing the circuit after each iteration and module verification and Pro Mini for the final implementation of the circuit.</a:t>
            </a:r>
            <a:endParaRPr sz="300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arduino uno pinout" id="118" name="Shape 118"/>
          <p:cNvPicPr preferRelativeResize="0"/>
          <p:nvPr/>
        </p:nvPicPr>
        <p:blipFill rotWithShape="1">
          <a:blip r:embed="rId3">
            <a:alphaModFix/>
          </a:blip>
          <a:srcRect b="0" l="10137" r="9977" t="0"/>
          <a:stretch/>
        </p:blipFill>
        <p:spPr>
          <a:xfrm>
            <a:off x="0" y="963250"/>
            <a:ext cx="9144000" cy="58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413275" y="335075"/>
            <a:ext cx="84330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Architecture &amp; Pinout of Arduino UNO: </a:t>
            </a:r>
            <a:r>
              <a:rPr lang="en-US" sz="1100" u="sng">
                <a:solidFill>
                  <a:schemeClr val="hlink"/>
                </a:solidFill>
                <a:hlinkClick r:id="rId4"/>
              </a:rPr>
              <a:t>Source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